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13"/>
  </p:notesMasterIdLst>
  <p:handoutMasterIdLst>
    <p:handoutMasterId r:id="rId14"/>
  </p:handoutMasterIdLst>
  <p:sldIdLst>
    <p:sldId id="485" r:id="rId2"/>
    <p:sldId id="623" r:id="rId3"/>
    <p:sldId id="608" r:id="rId4"/>
    <p:sldId id="617" r:id="rId5"/>
    <p:sldId id="618" r:id="rId6"/>
    <p:sldId id="620" r:id="rId7"/>
    <p:sldId id="625" r:id="rId8"/>
    <p:sldId id="626" r:id="rId9"/>
    <p:sldId id="627" r:id="rId10"/>
    <p:sldId id="621" r:id="rId11"/>
    <p:sldId id="630" r:id="rId12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aringbird" initials="s" lastIdx="1" clrIdx="0">
    <p:extLst>
      <p:ext uri="{19B8F6BF-5375-455C-9EA6-DF929625EA0E}">
        <p15:presenceInfo xmlns:p15="http://schemas.microsoft.com/office/powerpoint/2012/main" userId="soaringbird" providerId="None"/>
      </p:ext>
    </p:extLst>
  </p:cmAuthor>
  <p:cmAuthor id="2" name="mems" initials="m" lastIdx="1" clrIdx="1">
    <p:extLst>
      <p:ext uri="{19B8F6BF-5375-455C-9EA6-DF929625EA0E}">
        <p15:presenceInfo xmlns:p15="http://schemas.microsoft.com/office/powerpoint/2012/main" userId="mems" providerId="None"/>
      </p:ext>
    </p:extLst>
  </p:cmAuthor>
  <p:cmAuthor id="3" name="asdfg ahn" initials="aa" lastIdx="2" clrIdx="2">
    <p:extLst>
      <p:ext uri="{19B8F6BF-5375-455C-9EA6-DF929625EA0E}">
        <p15:presenceInfo xmlns:p15="http://schemas.microsoft.com/office/powerpoint/2012/main" userId="a7c2928c3a03e1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33155"/>
    <a:srgbClr val="1F497D"/>
    <a:srgbClr val="0002DF"/>
    <a:srgbClr val="1C1CFF"/>
    <a:srgbClr val="7F7F7F"/>
    <a:srgbClr val="08BC19"/>
    <a:srgbClr val="CE0CC5"/>
    <a:srgbClr val="A7FBAF"/>
    <a:srgbClr val="09D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90706" autoAdjust="0"/>
  </p:normalViewPr>
  <p:slideViewPr>
    <p:cSldViewPr>
      <p:cViewPr varScale="1">
        <p:scale>
          <a:sx n="91" d="100"/>
          <a:sy n="91" d="100"/>
        </p:scale>
        <p:origin x="120" y="2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90" y="114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8A22B6D-877B-4219-8F4E-7EEBC5B7C9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787" cy="498693"/>
          </a:xfrm>
          <a:prstGeom prst="rect">
            <a:avLst/>
          </a:prstGeom>
        </p:spPr>
        <p:txBody>
          <a:bodyPr vert="horz" lIns="91424" tIns="45712" rIns="91424" bIns="4571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05584E-AD9A-477F-ACDC-904E0A96B7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5838" y="2"/>
            <a:ext cx="2949787" cy="498693"/>
          </a:xfrm>
          <a:prstGeom prst="rect">
            <a:avLst/>
          </a:prstGeom>
        </p:spPr>
        <p:txBody>
          <a:bodyPr vert="horz" lIns="91424" tIns="45712" rIns="91424" bIns="45712" rtlCol="0"/>
          <a:lstStyle>
            <a:lvl1pPr algn="r">
              <a:defRPr sz="1200"/>
            </a:lvl1pPr>
          </a:lstStyle>
          <a:p>
            <a:fld id="{4E5ED38E-F521-464C-A95A-A968DF5DCB7D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C85AFE-00BD-4FC7-92BF-FB0A6C7AAF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24" tIns="45712" rIns="91424" bIns="4571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87664-8A34-4847-8E1F-50AF966A44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24" tIns="45712" rIns="91424" bIns="45712" rtlCol="0" anchor="b"/>
          <a:lstStyle>
            <a:lvl1pPr algn="r">
              <a:defRPr sz="1200"/>
            </a:lvl1pPr>
          </a:lstStyle>
          <a:p>
            <a:fld id="{8C1E29DE-269C-457E-BAE4-5E8C06130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248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787" cy="496967"/>
          </a:xfrm>
          <a:prstGeom prst="rect">
            <a:avLst/>
          </a:prstGeom>
        </p:spPr>
        <p:txBody>
          <a:bodyPr vert="horz" lIns="91424" tIns="45712" rIns="91424" bIns="45712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2"/>
            <a:ext cx="2949787" cy="496967"/>
          </a:xfrm>
          <a:prstGeom prst="rect">
            <a:avLst/>
          </a:prstGeom>
        </p:spPr>
        <p:txBody>
          <a:bodyPr vert="horz" lIns="91424" tIns="45712" rIns="91424" bIns="45712" rtlCol="0"/>
          <a:lstStyle>
            <a:lvl1pPr algn="r">
              <a:defRPr sz="1200"/>
            </a:lvl1pPr>
          </a:lstStyle>
          <a:p>
            <a:fld id="{6F2E0B50-12A7-4706-9B6D-E5E8A50018B8}" type="datetimeFigureOut">
              <a:rPr lang="ko-KR" altLang="en-US" smtClean="0"/>
              <a:pPr/>
              <a:t>2024-06-23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4" tIns="45712" rIns="91424" bIns="45712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24" tIns="45712" rIns="91424" bIns="4571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8"/>
            <a:ext cx="2949787" cy="496967"/>
          </a:xfrm>
          <a:prstGeom prst="rect">
            <a:avLst/>
          </a:prstGeom>
        </p:spPr>
        <p:txBody>
          <a:bodyPr vert="horz" lIns="91424" tIns="45712" rIns="91424" bIns="45712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8"/>
            <a:ext cx="2949787" cy="496967"/>
          </a:xfrm>
          <a:prstGeom prst="rect">
            <a:avLst/>
          </a:prstGeom>
        </p:spPr>
        <p:txBody>
          <a:bodyPr vert="horz" lIns="91424" tIns="45712" rIns="91424" bIns="45712" rtlCol="0" anchor="b"/>
          <a:lstStyle>
            <a:lvl1pPr algn="r">
              <a:defRPr sz="1200"/>
            </a:lvl1pPr>
          </a:lstStyle>
          <a:p>
            <a:fld id="{67066DB7-65CD-4CC6-B354-EFC016D177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1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066DB7-65CD-4CC6-B354-EFC016D177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295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936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46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6414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998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1329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904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878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002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637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034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목차배경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 descr="메인라인.png"/>
          <p:cNvPicPr>
            <a:picLocks noChangeAspect="1"/>
          </p:cNvPicPr>
          <p:nvPr userDrawn="1"/>
        </p:nvPicPr>
        <p:blipFill>
          <a:blip r:embed="rId3" cstate="print"/>
          <a:srcRect l="25585" b="41599"/>
          <a:stretch>
            <a:fillRect/>
          </a:stretch>
        </p:blipFill>
        <p:spPr>
          <a:xfrm>
            <a:off x="1103450" y="0"/>
            <a:ext cx="11087793" cy="4797152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999994" y="4086483"/>
            <a:ext cx="6191249" cy="926699"/>
          </a:xfrm>
        </p:spPr>
        <p:txBody>
          <a:bodyPr>
            <a:normAutofit/>
          </a:bodyPr>
          <a:lstStyle>
            <a:lvl1pPr marL="0" indent="0" algn="l">
              <a:buNone/>
              <a:defRPr sz="2000" b="1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김용준</a:t>
            </a:r>
            <a:r>
              <a:rPr lang="en-US" altLang="ko-KR" dirty="0"/>
              <a:t> (</a:t>
            </a:r>
            <a:r>
              <a:rPr lang="ko-KR" altLang="en-US" dirty="0"/>
              <a:t>연세대학교 기계공학부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yjk@yonsei.ac.kr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41832" y="2407213"/>
            <a:ext cx="7450168" cy="1470025"/>
          </a:xfrm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3800" b="1" kern="12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  <p:pic>
        <p:nvPicPr>
          <p:cNvPr id="10" name="그림 9" descr="메인하단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64" y="5513962"/>
            <a:ext cx="12190477" cy="1371429"/>
          </a:xfrm>
          <a:prstGeom prst="rect">
            <a:avLst/>
          </a:prstGeom>
        </p:spPr>
      </p:pic>
      <p:pic>
        <p:nvPicPr>
          <p:cNvPr id="11" name="그림 10" descr="메인나무.png"/>
          <p:cNvPicPr>
            <a:picLocks noChangeAspect="1"/>
          </p:cNvPicPr>
          <p:nvPr userDrawn="1"/>
        </p:nvPicPr>
        <p:blipFill>
          <a:blip r:embed="rId5" cstate="print"/>
          <a:srcRect r="53938"/>
          <a:stretch>
            <a:fillRect/>
          </a:stretch>
        </p:blipFill>
        <p:spPr>
          <a:xfrm>
            <a:off x="-1008789" y="432"/>
            <a:ext cx="5615185" cy="6857143"/>
          </a:xfrm>
          <a:prstGeom prst="rect">
            <a:avLst/>
          </a:prstGeom>
        </p:spPr>
      </p:pic>
      <p:pic>
        <p:nvPicPr>
          <p:cNvPr id="14" name="그림 13" descr="간지흙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524" y="6477048"/>
            <a:ext cx="12190477" cy="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목차라인.png"/>
          <p:cNvPicPr>
            <a:picLocks noChangeAspect="1"/>
          </p:cNvPicPr>
          <p:nvPr userDrawn="1"/>
        </p:nvPicPr>
        <p:blipFill rotWithShape="1">
          <a:blip r:embed="rId2" cstate="print"/>
          <a:srcRect l="52192" t="16802" r="30687" b="81098"/>
          <a:stretch/>
        </p:blipFill>
        <p:spPr>
          <a:xfrm>
            <a:off x="16198" y="6288728"/>
            <a:ext cx="12175807" cy="144016"/>
          </a:xfrm>
          <a:prstGeom prst="rect">
            <a:avLst/>
          </a:prstGeom>
        </p:spPr>
      </p:pic>
      <p:pic>
        <p:nvPicPr>
          <p:cNvPr id="10" name="Picture 1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5" y="6462713"/>
            <a:ext cx="2343151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5" y="6419857"/>
            <a:ext cx="1570567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5" y="6418270"/>
            <a:ext cx="666751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4" descr="제목배경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4927"/>
            <a:ext cx="12192000" cy="137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933" y="-71120"/>
            <a:ext cx="8482337" cy="1109384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rgbClr val="0033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6" name="그림 5" descr="목차라인.png"/>
          <p:cNvPicPr>
            <a:picLocks noChangeAspect="1"/>
          </p:cNvPicPr>
          <p:nvPr userDrawn="1"/>
        </p:nvPicPr>
        <p:blipFill rotWithShape="1">
          <a:blip r:embed="rId2" cstate="print"/>
          <a:srcRect t="15636" r="30687" b="81128"/>
          <a:stretch/>
        </p:blipFill>
        <p:spPr>
          <a:xfrm>
            <a:off x="-16437" y="978393"/>
            <a:ext cx="12143912" cy="221872"/>
          </a:xfrm>
          <a:prstGeom prst="rect">
            <a:avLst/>
          </a:prstGeom>
        </p:spPr>
      </p:pic>
      <p:pic>
        <p:nvPicPr>
          <p:cNvPr id="16" name="그림 15" descr="메인나무.png"/>
          <p:cNvPicPr>
            <a:picLocks noChangeAspect="1"/>
          </p:cNvPicPr>
          <p:nvPr userDrawn="1"/>
        </p:nvPicPr>
        <p:blipFill rotWithShape="1">
          <a:blip r:embed="rId7" cstate="print"/>
          <a:srcRect l="7614" t="39782" r="66495" b="47455"/>
          <a:stretch/>
        </p:blipFill>
        <p:spPr>
          <a:xfrm>
            <a:off x="8304248" y="0"/>
            <a:ext cx="3895797" cy="984920"/>
          </a:xfrm>
          <a:prstGeom prst="rect">
            <a:avLst/>
          </a:prstGeom>
        </p:spPr>
      </p:pic>
      <p:sp>
        <p:nvSpPr>
          <p:cNvPr id="18" name="직사각형 17"/>
          <p:cNvSpPr/>
          <p:nvPr userDrawn="1"/>
        </p:nvSpPr>
        <p:spPr>
          <a:xfrm>
            <a:off x="5435537" y="-3801"/>
            <a:ext cx="6754728" cy="981631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664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목차배경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 descr="간지숲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4" y="5296102"/>
            <a:ext cx="12190477" cy="1561905"/>
          </a:xfrm>
          <a:prstGeom prst="rect">
            <a:avLst/>
          </a:prstGeom>
        </p:spPr>
      </p:pic>
      <p:pic>
        <p:nvPicPr>
          <p:cNvPr id="10" name="그림 9" descr="간지흙2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64" y="6400864"/>
            <a:ext cx="12190477" cy="457143"/>
          </a:xfrm>
          <a:prstGeom prst="rect">
            <a:avLst/>
          </a:prstGeom>
        </p:spPr>
      </p:pic>
      <p:pic>
        <p:nvPicPr>
          <p:cNvPr id="12" name="그림 11" descr="간지나무.png"/>
          <p:cNvPicPr>
            <a:picLocks noChangeAspect="1"/>
          </p:cNvPicPr>
          <p:nvPr userDrawn="1"/>
        </p:nvPicPr>
        <p:blipFill>
          <a:blip r:embed="rId5" cstate="print"/>
          <a:srcRect t="26897"/>
          <a:stretch>
            <a:fillRect/>
          </a:stretch>
        </p:blipFill>
        <p:spPr>
          <a:xfrm>
            <a:off x="764" y="1844831"/>
            <a:ext cx="12190477" cy="5012747"/>
          </a:xfrm>
          <a:prstGeom prst="rect">
            <a:avLst/>
          </a:prstGeom>
        </p:spPr>
      </p:pic>
      <p:pic>
        <p:nvPicPr>
          <p:cNvPr id="11" name="그림 10" descr="간지손.png"/>
          <p:cNvPicPr>
            <a:picLocks noChangeAspect="1"/>
          </p:cNvPicPr>
          <p:nvPr userDrawn="1"/>
        </p:nvPicPr>
        <p:blipFill>
          <a:blip r:embed="rId6" cstate="print"/>
          <a:srcRect t="53150"/>
          <a:stretch>
            <a:fillRect/>
          </a:stretch>
        </p:blipFill>
        <p:spPr>
          <a:xfrm>
            <a:off x="764" y="3645031"/>
            <a:ext cx="12190477" cy="3212547"/>
          </a:xfrm>
          <a:prstGeom prst="rect">
            <a:avLst/>
          </a:prstGeom>
        </p:spPr>
      </p:pic>
      <p:pic>
        <p:nvPicPr>
          <p:cNvPr id="13" name="그림 12" descr="간지흙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524" y="6477048"/>
            <a:ext cx="12190477" cy="3809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49440" y="1484784"/>
            <a:ext cx="7694645" cy="114300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021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목차배경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 descr="간지숲.png"/>
          <p:cNvPicPr>
            <a:picLocks noChangeAspect="1"/>
          </p:cNvPicPr>
          <p:nvPr userDrawn="1"/>
        </p:nvPicPr>
        <p:blipFill>
          <a:blip r:embed="rId3" cstate="print"/>
          <a:srcRect b="30846"/>
          <a:stretch>
            <a:fillRect/>
          </a:stretch>
        </p:blipFill>
        <p:spPr>
          <a:xfrm>
            <a:off x="1524" y="5777880"/>
            <a:ext cx="12190477" cy="1080120"/>
          </a:xfrm>
          <a:prstGeom prst="rect">
            <a:avLst/>
          </a:prstGeom>
        </p:spPr>
      </p:pic>
      <p:pic>
        <p:nvPicPr>
          <p:cNvPr id="10" name="그림 9" descr="속지라인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524" y="864"/>
            <a:ext cx="12190477" cy="685714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5413" y="58614"/>
            <a:ext cx="8750763" cy="922114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03448" y="1351309"/>
            <a:ext cx="9985109" cy="45259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29612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 슬라이드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목차배경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 descr="간지숲.png"/>
          <p:cNvPicPr>
            <a:picLocks noChangeAspect="1"/>
          </p:cNvPicPr>
          <p:nvPr userDrawn="1"/>
        </p:nvPicPr>
        <p:blipFill>
          <a:blip r:embed="rId3" cstate="print"/>
          <a:srcRect b="30846"/>
          <a:stretch>
            <a:fillRect/>
          </a:stretch>
        </p:blipFill>
        <p:spPr>
          <a:xfrm>
            <a:off x="1524" y="5777880"/>
            <a:ext cx="12190477" cy="1080120"/>
          </a:xfrm>
          <a:prstGeom prst="rect">
            <a:avLst/>
          </a:prstGeom>
        </p:spPr>
      </p:pic>
      <p:pic>
        <p:nvPicPr>
          <p:cNvPr id="8" name="그림 7" descr="속지라인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524" y="864"/>
            <a:ext cx="12190477" cy="685714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5413" y="57600"/>
            <a:ext cx="8366720" cy="9216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spcBef>
                <a:spcPct val="0"/>
              </a:spcBef>
              <a:buNone/>
              <a:defRPr lang="ko-KR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84599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CE126-B731-4178-89CF-1D470C5FEDD0}" type="datetime1">
              <a:rPr lang="ko-KR" altLang="en-US" smtClean="0"/>
              <a:t>2024-06-23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03759-B688-484D-9832-F00424944A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7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hf sldNum="0" hdr="0" ftr="0" dt="0"/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4936435" y="2564904"/>
            <a:ext cx="7133729" cy="1080120"/>
          </a:xfrm>
          <a:solidFill>
            <a:schemeClr val="bg1">
              <a:alpha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r">
              <a:spcBef>
                <a:spcPct val="0"/>
              </a:spcBef>
            </a:pPr>
            <a:r>
              <a:rPr lang="en-US" altLang="ko-KR" sz="3200" dirty="0">
                <a:ln>
                  <a:solidFill>
                    <a:srgbClr val="72635A"/>
                  </a:solidFill>
                </a:ln>
                <a:solidFill>
                  <a:srgbClr val="72635A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Control Logic Synthesis for Manufacturing System using </a:t>
            </a:r>
            <a:br>
              <a:rPr lang="en-US" altLang="ko-KR" sz="3200" dirty="0">
                <a:ln>
                  <a:solidFill>
                    <a:srgbClr val="72635A"/>
                  </a:solidFill>
                </a:ln>
                <a:solidFill>
                  <a:srgbClr val="72635A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</a:br>
            <a:r>
              <a:rPr lang="en-US" altLang="ko-KR" sz="3200" dirty="0">
                <a:ln>
                  <a:solidFill>
                    <a:srgbClr val="72635A"/>
                  </a:solidFill>
                </a:ln>
                <a:solidFill>
                  <a:srgbClr val="72635A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Rule-based algorithm</a:t>
            </a:r>
            <a:endParaRPr lang="ko-KR" altLang="en-US" sz="3200" dirty="0">
              <a:ln>
                <a:solidFill>
                  <a:srgbClr val="72635A"/>
                </a:solidFill>
              </a:ln>
              <a:solidFill>
                <a:srgbClr val="72635A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77201" y="4149080"/>
            <a:ext cx="3600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altLang="ko-KR" sz="2000" b="1" dirty="0">
                <a:solidFill>
                  <a:srgbClr val="5A4F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</a:rPr>
              <a:t>MLP Group6</a:t>
            </a:r>
          </a:p>
          <a:p>
            <a:pPr defTabSz="914377">
              <a:defRPr/>
            </a:pPr>
            <a:r>
              <a:rPr lang="en-US" altLang="ko-KR" sz="2000" b="1" dirty="0">
                <a:solidFill>
                  <a:srgbClr val="5A4F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</a:rPr>
              <a:t>2023321221 </a:t>
            </a:r>
            <a:r>
              <a:rPr lang="en-US" altLang="ko-KR" sz="2000" b="1" dirty="0" err="1">
                <a:solidFill>
                  <a:srgbClr val="5A4F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</a:rPr>
              <a:t>Seokjoo</a:t>
            </a:r>
            <a:r>
              <a:rPr lang="en-US" altLang="ko-KR" sz="2000" b="1" dirty="0">
                <a:solidFill>
                  <a:srgbClr val="5A4F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</a:rPr>
              <a:t> Park</a:t>
            </a:r>
          </a:p>
          <a:p>
            <a:pPr defTabSz="914377">
              <a:defRPr/>
            </a:pPr>
            <a:r>
              <a:rPr lang="en-US" altLang="ko-KR" sz="2000" b="1" dirty="0">
                <a:solidFill>
                  <a:srgbClr val="5A4F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</a:rPr>
              <a:t>2024311384 Gyuman Park</a:t>
            </a:r>
          </a:p>
          <a:p>
            <a:pPr defTabSz="914377">
              <a:defRPr/>
            </a:pPr>
            <a:r>
              <a:rPr lang="en-US" altLang="ko-KR" sz="2000" b="1" dirty="0">
                <a:solidFill>
                  <a:srgbClr val="5A4F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</a:rPr>
              <a:t>2024311275 </a:t>
            </a:r>
            <a:r>
              <a:rPr lang="en-US" altLang="ko-KR" sz="2000" b="1" dirty="0" err="1">
                <a:solidFill>
                  <a:srgbClr val="5A4F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</a:rPr>
              <a:t>Hyunjun</a:t>
            </a:r>
            <a:r>
              <a:rPr lang="en-US" altLang="ko-KR" sz="2000" b="1" dirty="0">
                <a:solidFill>
                  <a:srgbClr val="5A4F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</a:rPr>
              <a:t> Choi</a:t>
            </a:r>
          </a:p>
          <a:p>
            <a:pPr defTabSz="914377">
              <a:defRPr/>
            </a:pPr>
            <a:r>
              <a:rPr lang="en-US" altLang="ko-KR" sz="2000" b="1" dirty="0">
                <a:solidFill>
                  <a:srgbClr val="5A4F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</a:rPr>
              <a:t>2023314048 </a:t>
            </a:r>
            <a:r>
              <a:rPr lang="en-US" altLang="ko-KR" sz="2000" b="1" dirty="0" err="1">
                <a:solidFill>
                  <a:srgbClr val="5A4F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</a:rPr>
              <a:t>Sungmin</a:t>
            </a:r>
            <a:r>
              <a:rPr lang="en-US" altLang="ko-KR" sz="2000" b="1" dirty="0">
                <a:solidFill>
                  <a:srgbClr val="5A4F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</a:rPr>
              <a:t> Lee</a:t>
            </a:r>
          </a:p>
        </p:txBody>
      </p:sp>
    </p:spTree>
    <p:extLst>
      <p:ext uri="{BB962C8B-B14F-4D97-AF65-F5344CB8AC3E}">
        <p14:creationId xmlns:p14="http://schemas.microsoft.com/office/powerpoint/2010/main" val="4079807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9F5CB-D80E-48FF-8A15-5750096C125E}"/>
              </a:ext>
            </a:extLst>
          </p:cNvPr>
          <p:cNvSpPr/>
          <p:nvPr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8F1CDC-B3CD-4801-B3F2-A85EF66C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51" y="0"/>
            <a:ext cx="8482337" cy="1038264"/>
          </a:xfrm>
        </p:spPr>
        <p:txBody>
          <a:bodyPr/>
          <a:lstStyle/>
          <a:p>
            <a:r>
              <a:rPr lang="en-US" altLang="ko-KR" dirty="0"/>
              <a:t>Future work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2A6DF1-CB01-40A0-8419-4D73777DC324}"/>
              </a:ext>
            </a:extLst>
          </p:cNvPr>
          <p:cNvSpPr txBox="1"/>
          <p:nvPr/>
        </p:nvSpPr>
        <p:spPr>
          <a:xfrm>
            <a:off x="47328" y="1230063"/>
            <a:ext cx="1166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17375E"/>
                </a:solidFill>
              </a:rPr>
              <a:t>LCD inspection with DRL (Deep-Reinforcement Learning)</a:t>
            </a:r>
            <a:endParaRPr lang="ko-KR" altLang="en-US" b="1" dirty="0">
              <a:solidFill>
                <a:srgbClr val="17375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D14C2A-C696-45FA-8701-A4F915CA8E5F}"/>
              </a:ext>
            </a:extLst>
          </p:cNvPr>
          <p:cNvSpPr txBox="1"/>
          <p:nvPr/>
        </p:nvSpPr>
        <p:spPr>
          <a:xfrm>
            <a:off x="205951" y="1796128"/>
            <a:ext cx="10930609" cy="862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dirty="0"/>
              <a:t>FCFS scheduling algorithm optimization </a:t>
            </a:r>
            <a:r>
              <a:rPr lang="en-US" altLang="ko-KR" sz="1600" dirty="0">
                <a:sym typeface="Wingdings" panose="05000000000000000000" pitchFamily="2" charset="2"/>
              </a:rPr>
              <a:t> Reduce sim-time </a:t>
            </a:r>
            <a:endParaRPr lang="en-US" altLang="ko-KR" sz="1600" dirty="0"/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dirty="0"/>
              <a:t>Algorithm implementation using DRL </a:t>
            </a:r>
            <a:r>
              <a:rPr lang="en-US" altLang="ko-KR" sz="1600" dirty="0">
                <a:sym typeface="Wingdings" panose="05000000000000000000" pitchFamily="2" charset="2"/>
              </a:rPr>
              <a:t> Simulation &amp; Comparison with Rule-based algorithm (FCFS)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67642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79576" y="773832"/>
            <a:ext cx="7694645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Thank you for listening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8000" dirty="0"/>
              <a:t>Q&amp;A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021649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9F5CB-D80E-48FF-8A15-5750096C125E}"/>
              </a:ext>
            </a:extLst>
          </p:cNvPr>
          <p:cNvSpPr/>
          <p:nvPr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8F1CDC-B3CD-4801-B3F2-A85EF66C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51" y="0"/>
            <a:ext cx="8482337" cy="1038264"/>
          </a:xfrm>
        </p:spPr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13C88-9B15-4261-8B87-26B26CD3F585}"/>
              </a:ext>
            </a:extLst>
          </p:cNvPr>
          <p:cNvSpPr txBox="1"/>
          <p:nvPr/>
        </p:nvSpPr>
        <p:spPr>
          <a:xfrm>
            <a:off x="3467708" y="2486346"/>
            <a:ext cx="5256584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latin typeface="+mj-lt"/>
                <a:ea typeface="나눔바른고딕"/>
              </a:rPr>
              <a:t>Introduction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latin typeface="+mj-lt"/>
                <a:ea typeface="나눔바른고딕"/>
              </a:rPr>
              <a:t>Rule based algorithm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prstClr val="black"/>
                </a:solidFill>
                <a:latin typeface="+mj-lt"/>
                <a:ea typeface="나눔바른고딕"/>
              </a:rPr>
              <a:t>Simulation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prstClr val="black"/>
                </a:solidFill>
                <a:latin typeface="+mj-lt"/>
                <a:ea typeface="나눔바른고딕"/>
              </a:rPr>
              <a:t>Results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prstClr val="black"/>
                </a:solidFill>
                <a:latin typeface="+mj-lt"/>
                <a:ea typeface="나눔바른고딕"/>
              </a:rPr>
              <a:t>Future work</a:t>
            </a:r>
            <a:endParaRPr lang="en-US" altLang="ko-KR" sz="2000" b="1" dirty="0">
              <a:latin typeface="+mj-lt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528787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9F5CB-D80E-48FF-8A15-5750096C125E}"/>
              </a:ext>
            </a:extLst>
          </p:cNvPr>
          <p:cNvSpPr/>
          <p:nvPr/>
        </p:nvSpPr>
        <p:spPr>
          <a:xfrm>
            <a:off x="1" y="6141452"/>
            <a:ext cx="12192000" cy="716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01">
            <a:extLst>
              <a:ext uri="{FF2B5EF4-FFF2-40B4-BE49-F238E27FC236}">
                <a16:creationId xmlns:a16="http://schemas.microsoft.com/office/drawing/2014/main" id="{617EE66D-C89B-4755-A967-388257271EB5}"/>
              </a:ext>
            </a:extLst>
          </p:cNvPr>
          <p:cNvSpPr/>
          <p:nvPr/>
        </p:nvSpPr>
        <p:spPr>
          <a:xfrm>
            <a:off x="6217956" y="1235937"/>
            <a:ext cx="5904749" cy="5534698"/>
          </a:xfrm>
          <a:prstGeom prst="roundRect">
            <a:avLst>
              <a:gd name="adj" fmla="val 79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01">
            <a:extLst>
              <a:ext uri="{FF2B5EF4-FFF2-40B4-BE49-F238E27FC236}">
                <a16:creationId xmlns:a16="http://schemas.microsoft.com/office/drawing/2014/main" id="{C505974C-A0F8-4ECA-9649-044DCDB455D0}"/>
              </a:ext>
            </a:extLst>
          </p:cNvPr>
          <p:cNvSpPr/>
          <p:nvPr/>
        </p:nvSpPr>
        <p:spPr>
          <a:xfrm>
            <a:off x="60374" y="1227526"/>
            <a:ext cx="5904749" cy="5534698"/>
          </a:xfrm>
          <a:prstGeom prst="roundRect">
            <a:avLst>
              <a:gd name="adj" fmla="val 79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868FDF-DC05-44E3-A310-F211FE663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6" y="4159956"/>
            <a:ext cx="3998990" cy="21975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8F1CDC-B3CD-4801-B3F2-A85EF66C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51" y="0"/>
            <a:ext cx="8482337" cy="1038264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2A6DF1-CB01-40A0-8419-4D73777DC324}"/>
              </a:ext>
            </a:extLst>
          </p:cNvPr>
          <p:cNvSpPr txBox="1"/>
          <p:nvPr/>
        </p:nvSpPr>
        <p:spPr>
          <a:xfrm>
            <a:off x="81536" y="1447917"/>
            <a:ext cx="590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17375E"/>
                </a:solidFill>
              </a:rPr>
              <a:t>Control logic synthesis for manufacturing system</a:t>
            </a:r>
            <a:endParaRPr lang="ko-KR" altLang="en-US" b="1" dirty="0">
              <a:solidFill>
                <a:srgbClr val="17375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CA0287-8C13-4D2D-804E-D71D09211E76}"/>
              </a:ext>
            </a:extLst>
          </p:cNvPr>
          <p:cNvSpPr txBox="1"/>
          <p:nvPr/>
        </p:nvSpPr>
        <p:spPr>
          <a:xfrm>
            <a:off x="205951" y="1988840"/>
            <a:ext cx="6026373" cy="1308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ym typeface="Wingdings" panose="05000000000000000000" pitchFamily="2" charset="2"/>
              </a:rPr>
              <a:t>Automatic production in manufacturing system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ym typeface="Wingdings" panose="05000000000000000000" pitchFamily="2" charset="2"/>
              </a:rPr>
              <a:t>Developing a software for the manufacturing system</a:t>
            </a:r>
          </a:p>
          <a:p>
            <a:pPr lvl="0">
              <a:lnSpc>
                <a:spcPct val="150000"/>
              </a:lnSpc>
              <a:spcAft>
                <a:spcPts val="600"/>
              </a:spcAft>
            </a:pPr>
            <a:r>
              <a:rPr lang="en-US" altLang="ko-KR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 Require a huge labor cost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076B55-B33C-4FD2-9E72-58EAFE951B1B}"/>
              </a:ext>
            </a:extLst>
          </p:cNvPr>
          <p:cNvSpPr txBox="1"/>
          <p:nvPr/>
        </p:nvSpPr>
        <p:spPr>
          <a:xfrm>
            <a:off x="6244053" y="1447917"/>
            <a:ext cx="280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17375E"/>
                </a:solidFill>
              </a:rPr>
              <a:t>Rule-based algorithm</a:t>
            </a:r>
            <a:endParaRPr lang="ko-KR" altLang="en-US" b="1" dirty="0">
              <a:solidFill>
                <a:srgbClr val="17375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1B8F09-4ADA-4685-931F-C91C8FDA56B6}"/>
              </a:ext>
            </a:extLst>
          </p:cNvPr>
          <p:cNvSpPr txBox="1"/>
          <p:nvPr/>
        </p:nvSpPr>
        <p:spPr>
          <a:xfrm>
            <a:off x="6359985" y="3432796"/>
            <a:ext cx="6026373" cy="860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600" dirty="0">
                <a:sym typeface="Wingdings" panose="05000000000000000000" pitchFamily="2" charset="2"/>
              </a:rPr>
              <a:t>Simplicity &amp; Maintainability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600" dirty="0">
                <a:sym typeface="Wingdings" panose="05000000000000000000" pitchFamily="2" charset="2"/>
              </a:rPr>
              <a:t>Predictability &amp; Stability</a:t>
            </a:r>
            <a:endParaRPr lang="en-US" altLang="ko-KR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875CB5-943E-4ACA-AD3B-A3D86CA49A83}"/>
              </a:ext>
            </a:extLst>
          </p:cNvPr>
          <p:cNvSpPr txBox="1"/>
          <p:nvPr/>
        </p:nvSpPr>
        <p:spPr>
          <a:xfrm>
            <a:off x="800866" y="6389392"/>
            <a:ext cx="4466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Fig1. Manufacturing System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85CAC-5777-4935-87B4-002F2A3FE894}"/>
              </a:ext>
            </a:extLst>
          </p:cNvPr>
          <p:cNvSpPr txBox="1"/>
          <p:nvPr/>
        </p:nvSpPr>
        <p:spPr>
          <a:xfrm>
            <a:off x="6964628" y="6389392"/>
            <a:ext cx="4466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Fig2. Schematic of Rule based algorithm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8A3A24-3C39-4C3A-8A54-900596CCBC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23" r="2500"/>
          <a:stretch/>
        </p:blipFill>
        <p:spPr>
          <a:xfrm>
            <a:off x="7032773" y="4398470"/>
            <a:ext cx="4031780" cy="20519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E1C2C7-7FAD-48BE-AA19-D61ACF6EE328}"/>
              </a:ext>
            </a:extLst>
          </p:cNvPr>
          <p:cNvSpPr txBox="1"/>
          <p:nvPr/>
        </p:nvSpPr>
        <p:spPr>
          <a:xfrm>
            <a:off x="6377902" y="1988840"/>
            <a:ext cx="5608148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dirty="0"/>
              <a:t>Operates on a predefined set of rules or conditions to make decisions or perform task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7CE721-3D0D-49BC-9C1B-02DECB74119D}"/>
              </a:ext>
            </a:extLst>
          </p:cNvPr>
          <p:cNvSpPr txBox="1"/>
          <p:nvPr/>
        </p:nvSpPr>
        <p:spPr>
          <a:xfrm>
            <a:off x="6244053" y="3020715"/>
            <a:ext cx="446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17375E"/>
                </a:solidFill>
              </a:rPr>
              <a:t>Advantages of Rule based algorithm</a:t>
            </a:r>
            <a:endParaRPr lang="ko-KR" altLang="en-US" b="1" dirty="0">
              <a:solidFill>
                <a:srgbClr val="1737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982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9F5CB-D80E-48FF-8A15-5750096C125E}"/>
              </a:ext>
            </a:extLst>
          </p:cNvPr>
          <p:cNvSpPr/>
          <p:nvPr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8F1CDC-B3CD-4801-B3F2-A85EF66C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51" y="0"/>
            <a:ext cx="8482337" cy="1038264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2A6DF1-CB01-40A0-8419-4D73777DC324}"/>
              </a:ext>
            </a:extLst>
          </p:cNvPr>
          <p:cNvSpPr txBox="1"/>
          <p:nvPr/>
        </p:nvSpPr>
        <p:spPr>
          <a:xfrm>
            <a:off x="47328" y="1230063"/>
            <a:ext cx="1166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17375E"/>
                </a:solidFill>
              </a:rPr>
              <a:t>Inspection process LCD production line</a:t>
            </a:r>
            <a:endParaRPr lang="ko-KR" altLang="en-US" b="1" dirty="0">
              <a:solidFill>
                <a:srgbClr val="17375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CA0287-8C13-4D2D-804E-D71D09211E76}"/>
              </a:ext>
            </a:extLst>
          </p:cNvPr>
          <p:cNvSpPr txBox="1"/>
          <p:nvPr/>
        </p:nvSpPr>
        <p:spPr>
          <a:xfrm>
            <a:off x="205951" y="1796128"/>
            <a:ext cx="6946369" cy="4580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b="1" dirty="0"/>
              <a:t>Goal of project</a:t>
            </a:r>
          </a:p>
          <a:p>
            <a:pPr lvl="0">
              <a:lnSpc>
                <a:spcPct val="150000"/>
              </a:lnSpc>
              <a:spcAft>
                <a:spcPts val="600"/>
              </a:spcAft>
            </a:pPr>
            <a:r>
              <a:rPr lang="en-US" altLang="ko-KR" sz="1200" b="1" dirty="0">
                <a:sym typeface="Wingdings" panose="05000000000000000000" pitchFamily="2" charset="2"/>
              </a:rPr>
              <a:t> </a:t>
            </a:r>
            <a:r>
              <a:rPr lang="en-US" altLang="ko-KR" sz="1200" b="1" u="sng" dirty="0">
                <a:sym typeface="Wingdings" panose="05000000000000000000" pitchFamily="2" charset="2"/>
              </a:rPr>
              <a:t>Aim to reduce the tact time of the inspection process</a:t>
            </a:r>
            <a:r>
              <a:rPr lang="en-US" altLang="ko-KR" sz="1200" b="1" u="sng" dirty="0"/>
              <a:t>.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sz="1200" b="1" dirty="0"/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b="1" dirty="0"/>
              <a:t>LCD pallets inspection process (figure 3&amp;4)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altLang="ko-KR" sz="1200" dirty="0">
                <a:sym typeface="Wingdings" panose="05000000000000000000" pitchFamily="2" charset="2"/>
              </a:rPr>
              <a:t>Pallets enter test section and move to assigned testers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altLang="ko-KR" sz="1200" dirty="0">
                <a:sym typeface="Wingdings" panose="05000000000000000000" pitchFamily="2" charset="2"/>
              </a:rPr>
              <a:t>Pallet enters via purple entrance, goes to corresponding tester level via yellow corridor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altLang="ko-KR" sz="1200" dirty="0">
                <a:sym typeface="Wingdings" panose="05000000000000000000" pitchFamily="2" charset="2"/>
              </a:rPr>
              <a:t>Pallet reaches tester, undergoes first inspection in blue area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altLang="ko-KR" sz="1200" dirty="0">
                <a:sym typeface="Wingdings" panose="05000000000000000000" pitchFamily="2" charset="2"/>
              </a:rPr>
              <a:t>After first inspection, pallet exits tester, moves to second tester via green corridors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altLang="ko-KR" sz="1200" dirty="0">
                <a:sym typeface="Wingdings" panose="05000000000000000000" pitchFamily="2" charset="2"/>
              </a:rPr>
              <a:t>Once second inspection is done, pallet exits through navy exit</a:t>
            </a:r>
          </a:p>
          <a:p>
            <a:pPr lvl="0">
              <a:lnSpc>
                <a:spcPct val="150000"/>
              </a:lnSpc>
              <a:spcAft>
                <a:spcPts val="600"/>
              </a:spcAft>
            </a:pPr>
            <a:endParaRPr lang="en-US" altLang="ko-KR" sz="1200" b="1" dirty="0">
              <a:sym typeface="Wingdings" panose="05000000000000000000" pitchFamily="2" charset="2"/>
            </a:endParaRP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b="1" dirty="0">
                <a:sym typeface="Wingdings" panose="05000000000000000000" pitchFamily="2" charset="2"/>
              </a:rPr>
              <a:t>Conditions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sz="1200" dirty="0">
                <a:sym typeface="Wingdings" panose="05000000000000000000" pitchFamily="2" charset="2"/>
              </a:rPr>
              <a:t>Test can only inspect one pallet at one time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sz="1200" dirty="0">
                <a:sym typeface="Wingdings" panose="05000000000000000000" pitchFamily="2" charset="2"/>
              </a:rPr>
              <a:t>Testers are physically in the same height</a:t>
            </a:r>
            <a:endParaRPr lang="en-US" altLang="ko-KR" sz="1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4E226DF-88A0-4AA7-B1F3-95651876DE9C}"/>
              </a:ext>
            </a:extLst>
          </p:cNvPr>
          <p:cNvGrpSpPr/>
          <p:nvPr/>
        </p:nvGrpSpPr>
        <p:grpSpPr>
          <a:xfrm>
            <a:off x="7896200" y="1484784"/>
            <a:ext cx="3289988" cy="2198937"/>
            <a:chOff x="8112224" y="1211866"/>
            <a:chExt cx="3168352" cy="2649182"/>
          </a:xfrm>
        </p:grpSpPr>
        <p:sp>
          <p:nvSpPr>
            <p:cNvPr id="24" name="사각형: 둥근 모서리 101">
              <a:extLst>
                <a:ext uri="{FF2B5EF4-FFF2-40B4-BE49-F238E27FC236}">
                  <a16:creationId xmlns:a16="http://schemas.microsoft.com/office/drawing/2014/main" id="{7E8D7BE8-25E3-48AB-8AC2-8126045240D3}"/>
                </a:ext>
              </a:extLst>
            </p:cNvPr>
            <p:cNvSpPr/>
            <p:nvPr/>
          </p:nvSpPr>
          <p:spPr>
            <a:xfrm>
              <a:off x="8112224" y="1211866"/>
              <a:ext cx="3168352" cy="2649182"/>
            </a:xfrm>
            <a:prstGeom prst="roundRect">
              <a:avLst>
                <a:gd name="adj" fmla="val 792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AF3DE3F-7903-4FAD-BE9C-CD352AB9D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7403" y="1293833"/>
              <a:ext cx="2920237" cy="2517866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07B9D1C-B2B2-48D0-8860-E8EBD8C4DD06}"/>
              </a:ext>
            </a:extLst>
          </p:cNvPr>
          <p:cNvGrpSpPr/>
          <p:nvPr/>
        </p:nvGrpSpPr>
        <p:grpSpPr>
          <a:xfrm>
            <a:off x="7907749" y="4221088"/>
            <a:ext cx="3289988" cy="2198937"/>
            <a:chOff x="8375574" y="4082849"/>
            <a:chExt cx="3168352" cy="2649182"/>
          </a:xfrm>
        </p:grpSpPr>
        <p:sp>
          <p:nvSpPr>
            <p:cNvPr id="25" name="사각형: 둥근 모서리 101">
              <a:extLst>
                <a:ext uri="{FF2B5EF4-FFF2-40B4-BE49-F238E27FC236}">
                  <a16:creationId xmlns:a16="http://schemas.microsoft.com/office/drawing/2014/main" id="{DAA29379-C0A2-48B4-89A0-AF90AD175558}"/>
                </a:ext>
              </a:extLst>
            </p:cNvPr>
            <p:cNvSpPr/>
            <p:nvPr/>
          </p:nvSpPr>
          <p:spPr>
            <a:xfrm>
              <a:off x="8375574" y="4082849"/>
              <a:ext cx="3168352" cy="2649182"/>
            </a:xfrm>
            <a:prstGeom prst="roundRect">
              <a:avLst>
                <a:gd name="adj" fmla="val 792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A0D47F6-C8D7-48A4-9AA3-2CDD68D14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4792" y="4164588"/>
              <a:ext cx="2874304" cy="2464526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8F25AA1-F37A-4E5A-BE77-789909B3EBFD}"/>
              </a:ext>
            </a:extLst>
          </p:cNvPr>
          <p:cNvSpPr txBox="1"/>
          <p:nvPr/>
        </p:nvSpPr>
        <p:spPr>
          <a:xfrm>
            <a:off x="8291584" y="3651799"/>
            <a:ext cx="2522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Fig3. Pallets assigned to testers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AB690D-A558-4123-AFBF-C0CE215492DD}"/>
              </a:ext>
            </a:extLst>
          </p:cNvPr>
          <p:cNvSpPr txBox="1"/>
          <p:nvPr/>
        </p:nvSpPr>
        <p:spPr>
          <a:xfrm>
            <a:off x="8280035" y="6402446"/>
            <a:ext cx="2522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Fig4. Movement path of pallets</a:t>
            </a:r>
          </a:p>
        </p:txBody>
      </p:sp>
    </p:spTree>
    <p:extLst>
      <p:ext uri="{BB962C8B-B14F-4D97-AF65-F5344CB8AC3E}">
        <p14:creationId xmlns:p14="http://schemas.microsoft.com/office/powerpoint/2010/main" val="99384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9F5CB-D80E-48FF-8A15-5750096C125E}"/>
              </a:ext>
            </a:extLst>
          </p:cNvPr>
          <p:cNvSpPr/>
          <p:nvPr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8F1CDC-B3CD-4801-B3F2-A85EF66C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51" y="0"/>
            <a:ext cx="8482337" cy="1038264"/>
          </a:xfrm>
        </p:spPr>
        <p:txBody>
          <a:bodyPr/>
          <a:lstStyle/>
          <a:p>
            <a:r>
              <a:rPr lang="en-US" altLang="ko-KR" dirty="0"/>
              <a:t>Rule based algorithm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2A6DF1-CB01-40A0-8419-4D73777DC324}"/>
              </a:ext>
            </a:extLst>
          </p:cNvPr>
          <p:cNvSpPr txBox="1"/>
          <p:nvPr/>
        </p:nvSpPr>
        <p:spPr>
          <a:xfrm>
            <a:off x="47328" y="1230063"/>
            <a:ext cx="1166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17375E"/>
                </a:solidFill>
              </a:rPr>
              <a:t>Scheduling by rule based algorithm </a:t>
            </a:r>
            <a:endParaRPr lang="ko-KR" altLang="en-US" b="1" dirty="0">
              <a:solidFill>
                <a:srgbClr val="17375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431037-69E6-493D-A494-A358B8999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317" y="1854408"/>
            <a:ext cx="3926164" cy="386519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40E4DDD-1882-4CBE-870E-06C467CBC2ED}"/>
              </a:ext>
            </a:extLst>
          </p:cNvPr>
          <p:cNvSpPr txBox="1"/>
          <p:nvPr/>
        </p:nvSpPr>
        <p:spPr>
          <a:xfrm>
            <a:off x="205951" y="1796128"/>
            <a:ext cx="6946369" cy="4859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b="1" dirty="0"/>
              <a:t>Priority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sz="1200" dirty="0"/>
              <a:t>No collision between pallets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sz="1200" dirty="0"/>
              <a:t>Maintain the flow (Pallets continuously enter and exit the whole section)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sz="1200" dirty="0"/>
              <a:t>Maximized production over time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endParaRPr lang="en-US" altLang="ko-KR" sz="1200" b="1" dirty="0"/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b="1" dirty="0"/>
              <a:t>Assumption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altLang="ko-KR" sz="1200" dirty="0">
                <a:sym typeface="Wingdings" panose="05000000000000000000" pitchFamily="2" charset="2"/>
              </a:rPr>
              <a:t>Pallets are scheduled by the order of pallet number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altLang="ko-KR" sz="1200" dirty="0">
                <a:latin typeface="Arial"/>
                <a:cs typeface="Arial"/>
              </a:rPr>
              <a:t>Testers</a:t>
            </a:r>
            <a:r>
              <a:rPr lang="en-US" altLang="ko-KR" sz="1200" spc="-6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inspect</a:t>
            </a:r>
            <a:r>
              <a:rPr lang="en-US" altLang="ko-KR" sz="1200" spc="-2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pallets</a:t>
            </a:r>
            <a:r>
              <a:rPr lang="en-US" altLang="ko-KR" sz="1200" spc="-1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that</a:t>
            </a:r>
            <a:r>
              <a:rPr lang="en-US" altLang="ko-KR" sz="1200" spc="-45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were</a:t>
            </a:r>
            <a:r>
              <a:rPr lang="en-US" altLang="ko-KR" sz="1200" spc="-1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assigned</a:t>
            </a:r>
            <a:r>
              <a:rPr lang="en-US" altLang="ko-KR" sz="1200" spc="-4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to</a:t>
            </a:r>
            <a:r>
              <a:rPr lang="en-US" altLang="ko-KR" sz="1200" spc="-35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them</a:t>
            </a:r>
            <a:r>
              <a:rPr lang="en-US" altLang="ko-KR" sz="1200" spc="-35" dirty="0">
                <a:latin typeface="Arial"/>
                <a:cs typeface="Arial"/>
              </a:rPr>
              <a:t> </a:t>
            </a:r>
            <a:r>
              <a:rPr lang="en-US" altLang="ko-KR" sz="1200" spc="-10" dirty="0">
                <a:latin typeface="Arial"/>
                <a:cs typeface="Arial"/>
              </a:rPr>
              <a:t>first.</a:t>
            </a:r>
            <a:endParaRPr lang="en-US" altLang="ko-KR" sz="1200" spc="-10" dirty="0">
              <a:latin typeface="Arial"/>
              <a:cs typeface="Arial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Tx/>
              <a:buAutoNum type="arabicPeriod"/>
            </a:pPr>
            <a:r>
              <a:rPr lang="en-US" altLang="ko-KR" sz="1200" spc="-10" dirty="0">
                <a:latin typeface="Arial"/>
                <a:cs typeface="Arial"/>
              </a:rPr>
              <a:t>Two-</a:t>
            </a:r>
            <a:r>
              <a:rPr lang="en-US" altLang="ko-KR" sz="1200" dirty="0">
                <a:latin typeface="Arial"/>
                <a:cs typeface="Arial"/>
              </a:rPr>
              <a:t>way</a:t>
            </a:r>
            <a:r>
              <a:rPr lang="en-US" altLang="ko-KR" sz="1200" spc="-15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movements</a:t>
            </a:r>
            <a:r>
              <a:rPr lang="en-US" altLang="ko-KR" sz="1200" spc="-5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are</a:t>
            </a:r>
            <a:r>
              <a:rPr lang="en-US" altLang="ko-KR" sz="1200" spc="-45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only</a:t>
            </a:r>
            <a:r>
              <a:rPr lang="en-US" altLang="ko-KR" sz="1200" spc="-2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possible</a:t>
            </a:r>
            <a:r>
              <a:rPr lang="en-US" altLang="ko-KR" sz="1200" spc="-25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in</a:t>
            </a:r>
            <a:r>
              <a:rPr lang="en-US" altLang="ko-KR" sz="1200" spc="-25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the</a:t>
            </a:r>
            <a:r>
              <a:rPr lang="en-US" altLang="ko-KR" sz="1200" spc="-5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middle</a:t>
            </a:r>
            <a:r>
              <a:rPr lang="en-US" altLang="ko-KR" sz="1200" spc="-20" dirty="0">
                <a:latin typeface="Arial"/>
                <a:cs typeface="Arial"/>
              </a:rPr>
              <a:t> </a:t>
            </a:r>
            <a:r>
              <a:rPr lang="en-US" altLang="ko-KR" sz="1200" spc="-10" dirty="0">
                <a:latin typeface="Arial"/>
                <a:cs typeface="Arial"/>
              </a:rPr>
              <a:t>corridor.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</a:pPr>
            <a:endParaRPr lang="en-US" altLang="ko-KR" sz="1200" b="1" dirty="0">
              <a:sym typeface="Wingdings" panose="05000000000000000000" pitchFamily="2" charset="2"/>
            </a:endParaRP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b="1" dirty="0">
                <a:sym typeface="Wingdings" panose="05000000000000000000" pitchFamily="2" charset="2"/>
              </a:rPr>
              <a:t>Rules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sz="1200" dirty="0">
                <a:latin typeface="Arial"/>
                <a:cs typeface="Arial"/>
              </a:rPr>
              <a:t>Among</a:t>
            </a:r>
            <a:r>
              <a:rPr lang="en-US" altLang="ko-KR" sz="1200" spc="-3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the</a:t>
            </a:r>
            <a:r>
              <a:rPr lang="en-US" altLang="ko-KR" sz="1200" spc="-45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available</a:t>
            </a:r>
            <a:r>
              <a:rPr lang="en-US" altLang="ko-KR" sz="1200" spc="2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testers</a:t>
            </a:r>
            <a:r>
              <a:rPr lang="en-US" altLang="ko-KR" sz="1200" spc="-6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on</a:t>
            </a:r>
            <a:r>
              <a:rPr lang="en-US" altLang="ko-KR" sz="1200" spc="-3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the</a:t>
            </a:r>
            <a:r>
              <a:rPr lang="en-US" altLang="ko-KR" sz="1200" spc="-35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same</a:t>
            </a:r>
            <a:r>
              <a:rPr lang="en-US" altLang="ko-KR" sz="1200" spc="-4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row,</a:t>
            </a:r>
            <a:r>
              <a:rPr lang="en-US" altLang="ko-KR" sz="1200" spc="-2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a</a:t>
            </a:r>
            <a:r>
              <a:rPr lang="en-US" altLang="ko-KR" sz="1200" spc="-3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pallet</a:t>
            </a:r>
            <a:r>
              <a:rPr lang="en-US" altLang="ko-KR" sz="1200" spc="-1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is</a:t>
            </a:r>
            <a:r>
              <a:rPr lang="en-US" altLang="ko-KR" sz="1200" spc="-3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assigned</a:t>
            </a:r>
            <a:r>
              <a:rPr lang="en-US" altLang="ko-KR" sz="1200" spc="-3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on</a:t>
            </a:r>
            <a:r>
              <a:rPr lang="en-US" altLang="ko-KR" sz="1200" spc="-25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the</a:t>
            </a:r>
            <a:r>
              <a:rPr lang="en-US" altLang="ko-KR" sz="1200" spc="-4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inside</a:t>
            </a:r>
            <a:r>
              <a:rPr lang="en-US" altLang="ko-KR" sz="1200" spc="-10" dirty="0">
                <a:latin typeface="Arial"/>
                <a:cs typeface="Arial"/>
              </a:rPr>
              <a:t> tester. 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sz="1200" dirty="0">
                <a:latin typeface="Arial"/>
                <a:cs typeface="Arial"/>
              </a:rPr>
              <a:t>Among</a:t>
            </a:r>
            <a:r>
              <a:rPr lang="en-US" altLang="ko-KR" sz="1200" spc="-25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the</a:t>
            </a:r>
            <a:r>
              <a:rPr lang="en-US" altLang="ko-KR" sz="1200" spc="-4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available</a:t>
            </a:r>
            <a:r>
              <a:rPr lang="en-US" altLang="ko-KR" sz="1200" spc="1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schedules</a:t>
            </a:r>
            <a:r>
              <a:rPr lang="en-US" altLang="ko-KR" sz="1200" spc="-15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(for</a:t>
            </a:r>
            <a:r>
              <a:rPr lang="en-US" altLang="ko-KR" sz="1200" spc="-65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tester</a:t>
            </a:r>
            <a:r>
              <a:rPr lang="en-US" altLang="ko-KR" sz="1200" spc="-4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A,</a:t>
            </a:r>
            <a:r>
              <a:rPr lang="en-US" altLang="ko-KR" sz="1200" spc="-25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tester</a:t>
            </a:r>
            <a:r>
              <a:rPr lang="en-US" altLang="ko-KR" sz="1200" spc="-55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B),</a:t>
            </a:r>
            <a:r>
              <a:rPr lang="en-US" altLang="ko-KR" sz="1200" spc="-30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a</a:t>
            </a:r>
            <a:r>
              <a:rPr lang="en-US" altLang="ko-KR" sz="1200" spc="-25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pallet</a:t>
            </a:r>
            <a:r>
              <a:rPr lang="en-US" altLang="ko-KR" sz="1200" spc="-5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chooses</a:t>
            </a:r>
            <a:r>
              <a:rPr lang="en-US" altLang="ko-KR" sz="1200" spc="-35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the</a:t>
            </a:r>
            <a:r>
              <a:rPr lang="en-US" altLang="ko-KR" sz="1200" spc="-35" dirty="0">
                <a:latin typeface="Arial"/>
                <a:cs typeface="Arial"/>
              </a:rPr>
              <a:t> </a:t>
            </a:r>
            <a:r>
              <a:rPr lang="en-US" altLang="ko-KR" sz="1200" spc="-10" dirty="0">
                <a:latin typeface="Arial"/>
                <a:cs typeface="Arial"/>
              </a:rPr>
              <a:t>schedule </a:t>
            </a:r>
            <a:r>
              <a:rPr lang="en-US" altLang="ko-KR" sz="1200" dirty="0">
                <a:latin typeface="Arial"/>
                <a:cs typeface="Arial"/>
              </a:rPr>
              <a:t>with</a:t>
            </a:r>
            <a:r>
              <a:rPr lang="en-US" altLang="ko-KR" sz="1200" spc="-5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the</a:t>
            </a:r>
            <a:r>
              <a:rPr lang="en-US" altLang="ko-KR" sz="1200" spc="-35" dirty="0">
                <a:latin typeface="Arial"/>
                <a:cs typeface="Arial"/>
              </a:rPr>
              <a:t> </a:t>
            </a:r>
            <a:r>
              <a:rPr lang="en-US" altLang="ko-KR" sz="1200" dirty="0">
                <a:latin typeface="Arial"/>
                <a:cs typeface="Arial"/>
              </a:rPr>
              <a:t>shortest</a:t>
            </a:r>
            <a:r>
              <a:rPr lang="en-US" altLang="ko-KR" sz="1200" spc="-55" dirty="0">
                <a:latin typeface="Arial"/>
                <a:cs typeface="Arial"/>
              </a:rPr>
              <a:t> </a:t>
            </a:r>
            <a:r>
              <a:rPr lang="en-US" altLang="ko-KR" sz="1200" spc="-10" dirty="0">
                <a:latin typeface="Arial"/>
                <a:cs typeface="Arial"/>
              </a:rPr>
              <a:t>route.</a:t>
            </a:r>
            <a:endParaRPr lang="en-US" altLang="ko-KR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FF8B82-4CC4-4F6E-ADC3-5206EDD13CF0}"/>
              </a:ext>
            </a:extLst>
          </p:cNvPr>
          <p:cNvSpPr txBox="1"/>
          <p:nvPr/>
        </p:nvSpPr>
        <p:spPr>
          <a:xfrm>
            <a:off x="8256240" y="5719607"/>
            <a:ext cx="2522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Fig5. Test section of system </a:t>
            </a:r>
          </a:p>
        </p:txBody>
      </p:sp>
    </p:spTree>
    <p:extLst>
      <p:ext uri="{BB962C8B-B14F-4D97-AF65-F5344CB8AC3E}">
        <p14:creationId xmlns:p14="http://schemas.microsoft.com/office/powerpoint/2010/main" val="49454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9F5CB-D80E-48FF-8A15-5750096C125E}"/>
              </a:ext>
            </a:extLst>
          </p:cNvPr>
          <p:cNvSpPr/>
          <p:nvPr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1">
            <a:extLst>
              <a:ext uri="{FF2B5EF4-FFF2-40B4-BE49-F238E27FC236}">
                <a16:creationId xmlns:a16="http://schemas.microsoft.com/office/drawing/2014/main" id="{DBFD24F6-11C6-41AE-8239-FFC498E0EA63}"/>
              </a:ext>
            </a:extLst>
          </p:cNvPr>
          <p:cNvSpPr/>
          <p:nvPr/>
        </p:nvSpPr>
        <p:spPr>
          <a:xfrm>
            <a:off x="5090514" y="2158334"/>
            <a:ext cx="1260751" cy="443901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</a:gsLst>
            <a:lin ang="108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01">
            <a:extLst>
              <a:ext uri="{FF2B5EF4-FFF2-40B4-BE49-F238E27FC236}">
                <a16:creationId xmlns:a16="http://schemas.microsoft.com/office/drawing/2014/main" id="{E2BF205F-03AC-4B82-85D9-BE0E8E898666}"/>
              </a:ext>
            </a:extLst>
          </p:cNvPr>
          <p:cNvSpPr/>
          <p:nvPr/>
        </p:nvSpPr>
        <p:spPr>
          <a:xfrm>
            <a:off x="6384032" y="1884194"/>
            <a:ext cx="5688632" cy="4937194"/>
          </a:xfrm>
          <a:prstGeom prst="roundRect">
            <a:avLst>
              <a:gd name="adj" fmla="val 79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101">
            <a:extLst>
              <a:ext uri="{FF2B5EF4-FFF2-40B4-BE49-F238E27FC236}">
                <a16:creationId xmlns:a16="http://schemas.microsoft.com/office/drawing/2014/main" id="{E4599777-037F-497D-9D28-997F0F596CEA}"/>
              </a:ext>
            </a:extLst>
          </p:cNvPr>
          <p:cNvSpPr/>
          <p:nvPr/>
        </p:nvSpPr>
        <p:spPr>
          <a:xfrm>
            <a:off x="47328" y="1876182"/>
            <a:ext cx="5688632" cy="4937194"/>
          </a:xfrm>
          <a:prstGeom prst="roundRect">
            <a:avLst>
              <a:gd name="adj" fmla="val 79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8F1CDC-B3CD-4801-B3F2-A85EF66C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51" y="0"/>
            <a:ext cx="8482337" cy="1038264"/>
          </a:xfrm>
        </p:spPr>
        <p:txBody>
          <a:bodyPr/>
          <a:lstStyle/>
          <a:p>
            <a:r>
              <a:rPr lang="en-US" altLang="ko-KR" dirty="0"/>
              <a:t>Rule based algorithm - Scheduling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2A6DF1-CB01-40A0-8419-4D73777DC324}"/>
              </a:ext>
            </a:extLst>
          </p:cNvPr>
          <p:cNvSpPr txBox="1"/>
          <p:nvPr/>
        </p:nvSpPr>
        <p:spPr>
          <a:xfrm>
            <a:off x="47328" y="1202037"/>
            <a:ext cx="1166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17375E"/>
                </a:solidFill>
              </a:rPr>
              <a:t>Scheduling flow chart &amp; Scheduling flag</a:t>
            </a:r>
            <a:endParaRPr lang="ko-KR" altLang="en-US" b="1" dirty="0">
              <a:solidFill>
                <a:srgbClr val="17375E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C124353-4F68-4C76-B614-243C3472B376}"/>
              </a:ext>
            </a:extLst>
          </p:cNvPr>
          <p:cNvSpPr/>
          <p:nvPr/>
        </p:nvSpPr>
        <p:spPr>
          <a:xfrm>
            <a:off x="1808362" y="1729846"/>
            <a:ext cx="2166563" cy="292671"/>
          </a:xfrm>
          <a:prstGeom prst="roundRect">
            <a:avLst/>
          </a:prstGeom>
          <a:solidFill>
            <a:srgbClr val="133155"/>
          </a:solidFill>
          <a:ln>
            <a:solidFill>
              <a:srgbClr val="133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Scheduling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8BA8F433-E415-4DBC-8428-72B515BD5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424001"/>
              </p:ext>
            </p:extLst>
          </p:nvPr>
        </p:nvGraphicFramePr>
        <p:xfrm>
          <a:off x="6540387" y="2807278"/>
          <a:ext cx="5375919" cy="3247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973">
                  <a:extLst>
                    <a:ext uri="{9D8B030D-6E8A-4147-A177-3AD203B41FA5}">
                      <a16:colId xmlns:a16="http://schemas.microsoft.com/office/drawing/2014/main" val="2676322600"/>
                    </a:ext>
                  </a:extLst>
                </a:gridCol>
                <a:gridCol w="1791973">
                  <a:extLst>
                    <a:ext uri="{9D8B030D-6E8A-4147-A177-3AD203B41FA5}">
                      <a16:colId xmlns:a16="http://schemas.microsoft.com/office/drawing/2014/main" val="915906022"/>
                    </a:ext>
                  </a:extLst>
                </a:gridCol>
                <a:gridCol w="1791973">
                  <a:extLst>
                    <a:ext uri="{9D8B030D-6E8A-4147-A177-3AD203B41FA5}">
                      <a16:colId xmlns:a16="http://schemas.microsoft.com/office/drawing/2014/main" val="912100095"/>
                    </a:ext>
                  </a:extLst>
                </a:gridCol>
              </a:tblGrid>
              <a:tr h="521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FLAG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Advantages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795033"/>
                  </a:ext>
                </a:extLst>
              </a:tr>
              <a:tr h="52158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dirty="0"/>
                        <a:t>FCFS (First-Come, First-Served)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Processes in order of arrival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Simple, fair in terms of arrival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936096"/>
                  </a:ext>
                </a:extLst>
              </a:tr>
              <a:tr h="52158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dirty="0"/>
                        <a:t>MIN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Selects least occupied resource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Balances load, avoids overuse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615283"/>
                  </a:ext>
                </a:extLst>
              </a:tr>
              <a:tr h="5215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Priority scheduling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Based on priority levels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Ensures important tasks handled first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390599"/>
                  </a:ext>
                </a:extLst>
              </a:tr>
              <a:tr h="5215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Round robin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Equal CPU time slices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Fair time distribution, prevents monopolization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41735"/>
                  </a:ext>
                </a:extLst>
              </a:tr>
              <a:tr h="5215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SJN (Shortest Job Next)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Shortest job processed first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Reduces average waiting time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0256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0AF93F-A758-47AB-BA01-4FE2D8BB261E}"/>
              </a:ext>
            </a:extLst>
          </p:cNvPr>
          <p:cNvSpPr/>
          <p:nvPr/>
        </p:nvSpPr>
        <p:spPr>
          <a:xfrm>
            <a:off x="6537574" y="3337942"/>
            <a:ext cx="5375919" cy="1042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4B1088D-1EA3-495B-83D5-6EBE70261405}"/>
              </a:ext>
            </a:extLst>
          </p:cNvPr>
          <p:cNvSpPr/>
          <p:nvPr/>
        </p:nvSpPr>
        <p:spPr>
          <a:xfrm>
            <a:off x="8145066" y="1737858"/>
            <a:ext cx="2166563" cy="292671"/>
          </a:xfrm>
          <a:prstGeom prst="roundRect">
            <a:avLst/>
          </a:prstGeom>
          <a:solidFill>
            <a:srgbClr val="133155"/>
          </a:solidFill>
          <a:ln>
            <a:solidFill>
              <a:srgbClr val="133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Scheduling Flag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E6D9DA2A-4D31-45C0-BCB0-E8D5C421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2127203"/>
            <a:ext cx="3816424" cy="46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5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9F5CB-D80E-48FF-8A15-5750096C125E}"/>
              </a:ext>
            </a:extLst>
          </p:cNvPr>
          <p:cNvSpPr/>
          <p:nvPr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101">
            <a:extLst>
              <a:ext uri="{FF2B5EF4-FFF2-40B4-BE49-F238E27FC236}">
                <a16:creationId xmlns:a16="http://schemas.microsoft.com/office/drawing/2014/main" id="{6D3F7B92-E0E0-4909-A223-5AD09C7C8922}"/>
              </a:ext>
            </a:extLst>
          </p:cNvPr>
          <p:cNvSpPr/>
          <p:nvPr/>
        </p:nvSpPr>
        <p:spPr>
          <a:xfrm>
            <a:off x="6246491" y="1838890"/>
            <a:ext cx="5688632" cy="4937194"/>
          </a:xfrm>
          <a:prstGeom prst="roundRect">
            <a:avLst>
              <a:gd name="adj" fmla="val 79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101">
            <a:extLst>
              <a:ext uri="{FF2B5EF4-FFF2-40B4-BE49-F238E27FC236}">
                <a16:creationId xmlns:a16="http://schemas.microsoft.com/office/drawing/2014/main" id="{F34E6A5A-E5ED-4EFD-8506-A704789645FB}"/>
              </a:ext>
            </a:extLst>
          </p:cNvPr>
          <p:cNvSpPr/>
          <p:nvPr/>
        </p:nvSpPr>
        <p:spPr>
          <a:xfrm>
            <a:off x="245367" y="1838890"/>
            <a:ext cx="5688632" cy="4937194"/>
          </a:xfrm>
          <a:prstGeom prst="roundRect">
            <a:avLst>
              <a:gd name="adj" fmla="val 79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71308DC-BB3D-472A-969D-99A6F4DCB8D6}"/>
              </a:ext>
            </a:extLst>
          </p:cNvPr>
          <p:cNvSpPr/>
          <p:nvPr/>
        </p:nvSpPr>
        <p:spPr>
          <a:xfrm>
            <a:off x="2006401" y="1692554"/>
            <a:ext cx="2166563" cy="292671"/>
          </a:xfrm>
          <a:prstGeom prst="roundRect">
            <a:avLst/>
          </a:prstGeom>
          <a:solidFill>
            <a:srgbClr val="133155"/>
          </a:solidFill>
          <a:ln>
            <a:solidFill>
              <a:srgbClr val="133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FCFS Scheduling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8F1CDC-B3CD-4801-B3F2-A85EF66C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51" y="0"/>
            <a:ext cx="8482337" cy="1038264"/>
          </a:xfrm>
        </p:spPr>
        <p:txBody>
          <a:bodyPr/>
          <a:lstStyle/>
          <a:p>
            <a:r>
              <a:rPr lang="en-US" altLang="ko-KR" dirty="0"/>
              <a:t>Rule based algorithm - Scheduling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2A6DF1-CB01-40A0-8419-4D73777DC324}"/>
              </a:ext>
            </a:extLst>
          </p:cNvPr>
          <p:cNvSpPr txBox="1"/>
          <p:nvPr/>
        </p:nvSpPr>
        <p:spPr>
          <a:xfrm>
            <a:off x="47328" y="1202037"/>
            <a:ext cx="1166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17375E"/>
                </a:solidFill>
              </a:rPr>
              <a:t>FCFS vs MIN</a:t>
            </a:r>
            <a:endParaRPr lang="ko-KR" altLang="en-US" b="1" dirty="0">
              <a:solidFill>
                <a:srgbClr val="17375E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F042BF7-FA40-43FA-9AB6-5A5F4515C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3" r="4348"/>
          <a:stretch/>
        </p:blipFill>
        <p:spPr>
          <a:xfrm>
            <a:off x="7337121" y="2252746"/>
            <a:ext cx="3507370" cy="305798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F357D7A-9A17-4DE4-A2F7-0FAC5E0217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74"/>
          <a:stretch/>
        </p:blipFill>
        <p:spPr>
          <a:xfrm>
            <a:off x="1199456" y="2252746"/>
            <a:ext cx="3672408" cy="3057984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F53BF77-B49B-44AD-9705-2093973ACBC0}"/>
              </a:ext>
            </a:extLst>
          </p:cNvPr>
          <p:cNvSpPr/>
          <p:nvPr/>
        </p:nvSpPr>
        <p:spPr>
          <a:xfrm>
            <a:off x="8007525" y="1692554"/>
            <a:ext cx="2166563" cy="292671"/>
          </a:xfrm>
          <a:prstGeom prst="roundRect">
            <a:avLst/>
          </a:prstGeom>
          <a:solidFill>
            <a:srgbClr val="133155"/>
          </a:solidFill>
          <a:ln>
            <a:solidFill>
              <a:srgbClr val="133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MIN Scheduling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9764FA-56D9-4C6E-8B22-41EABA524112}"/>
              </a:ext>
            </a:extLst>
          </p:cNvPr>
          <p:cNvSpPr txBox="1"/>
          <p:nvPr/>
        </p:nvSpPr>
        <p:spPr>
          <a:xfrm>
            <a:off x="1081462" y="5609108"/>
            <a:ext cx="3908396" cy="775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dirty="0">
                <a:sym typeface="Wingdings" panose="05000000000000000000" pitchFamily="2" charset="2"/>
              </a:rPr>
              <a:t>Pallet selects the first available tester floor</a:t>
            </a:r>
          </a:p>
          <a:p>
            <a:pPr lvl="0"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    Order-based &amp; Simple implementation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270583-7747-4D8B-A31F-B119A31FAE71}"/>
              </a:ext>
            </a:extLst>
          </p:cNvPr>
          <p:cNvSpPr txBox="1"/>
          <p:nvPr/>
        </p:nvSpPr>
        <p:spPr>
          <a:xfrm>
            <a:off x="6719087" y="5609109"/>
            <a:ext cx="4806677" cy="775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dirty="0">
                <a:sym typeface="Wingdings" panose="05000000000000000000" pitchFamily="2" charset="2"/>
              </a:rPr>
              <a:t>Pallet selects the floor with the least occupied testers</a:t>
            </a:r>
          </a:p>
          <a:p>
            <a:pPr lvl="0"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    Minimum occupancy &amp; Load balancing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7BC0EB4-35E8-4112-AAE8-03A09AD28B70}"/>
              </a:ext>
            </a:extLst>
          </p:cNvPr>
          <p:cNvCxnSpPr>
            <a:cxnSpLocks/>
          </p:cNvCxnSpPr>
          <p:nvPr/>
        </p:nvCxnSpPr>
        <p:spPr>
          <a:xfrm flipV="1">
            <a:off x="508389" y="4703973"/>
            <a:ext cx="1316227" cy="714442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2E98FC9-1DCC-40DB-B458-224846C324AD}"/>
              </a:ext>
            </a:extLst>
          </p:cNvPr>
          <p:cNvSpPr/>
          <p:nvPr/>
        </p:nvSpPr>
        <p:spPr>
          <a:xfrm>
            <a:off x="466158" y="5422302"/>
            <a:ext cx="5243641" cy="115685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30AC38A-1524-4E3B-8E64-A9D0DF8C1584}"/>
              </a:ext>
            </a:extLst>
          </p:cNvPr>
          <p:cNvCxnSpPr>
            <a:cxnSpLocks/>
          </p:cNvCxnSpPr>
          <p:nvPr/>
        </p:nvCxnSpPr>
        <p:spPr>
          <a:xfrm flipH="1" flipV="1">
            <a:off x="2778705" y="4703973"/>
            <a:ext cx="2931095" cy="714442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B8293D-737D-46B8-BA6E-D812AA89008E}"/>
              </a:ext>
            </a:extLst>
          </p:cNvPr>
          <p:cNvSpPr/>
          <p:nvPr/>
        </p:nvSpPr>
        <p:spPr>
          <a:xfrm>
            <a:off x="1823145" y="4703973"/>
            <a:ext cx="1010060" cy="237194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DDD03B2-F8E2-4840-9F97-87969C2B344A}"/>
              </a:ext>
            </a:extLst>
          </p:cNvPr>
          <p:cNvSpPr/>
          <p:nvPr/>
        </p:nvSpPr>
        <p:spPr>
          <a:xfrm rot="5400000">
            <a:off x="7344207" y="3569677"/>
            <a:ext cx="2505785" cy="237194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ABFF9A8-447A-4A92-BB72-68BB21A04F49}"/>
              </a:ext>
            </a:extLst>
          </p:cNvPr>
          <p:cNvCxnSpPr>
            <a:cxnSpLocks/>
          </p:cNvCxnSpPr>
          <p:nvPr/>
        </p:nvCxnSpPr>
        <p:spPr>
          <a:xfrm flipH="1">
            <a:off x="6500606" y="4941167"/>
            <a:ext cx="1977896" cy="463023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82D0E48-B008-4285-9146-5DE7263D2B33}"/>
              </a:ext>
            </a:extLst>
          </p:cNvPr>
          <p:cNvSpPr/>
          <p:nvPr/>
        </p:nvSpPr>
        <p:spPr>
          <a:xfrm>
            <a:off x="6500606" y="5418415"/>
            <a:ext cx="5243641" cy="115685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167CBC8-A937-4D62-8417-A56587822D2D}"/>
              </a:ext>
            </a:extLst>
          </p:cNvPr>
          <p:cNvCxnSpPr>
            <a:cxnSpLocks/>
          </p:cNvCxnSpPr>
          <p:nvPr/>
        </p:nvCxnSpPr>
        <p:spPr>
          <a:xfrm>
            <a:off x="8715697" y="4941167"/>
            <a:ext cx="2996925" cy="477248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534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9F5CB-D80E-48FF-8A15-5750096C125E}"/>
              </a:ext>
            </a:extLst>
          </p:cNvPr>
          <p:cNvSpPr/>
          <p:nvPr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101">
            <a:extLst>
              <a:ext uri="{FF2B5EF4-FFF2-40B4-BE49-F238E27FC236}">
                <a16:creationId xmlns:a16="http://schemas.microsoft.com/office/drawing/2014/main" id="{E4599777-037F-497D-9D28-997F0F596CEA}"/>
              </a:ext>
            </a:extLst>
          </p:cNvPr>
          <p:cNvSpPr/>
          <p:nvPr/>
        </p:nvSpPr>
        <p:spPr>
          <a:xfrm>
            <a:off x="191344" y="2060848"/>
            <a:ext cx="5688632" cy="4680519"/>
          </a:xfrm>
          <a:prstGeom prst="roundRect">
            <a:avLst>
              <a:gd name="adj" fmla="val 79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8F1CDC-B3CD-4801-B3F2-A85EF66C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51" y="0"/>
            <a:ext cx="8482337" cy="1038264"/>
          </a:xfrm>
        </p:spPr>
        <p:txBody>
          <a:bodyPr/>
          <a:lstStyle/>
          <a:p>
            <a:r>
              <a:rPr lang="en-US" altLang="ko-KR" dirty="0"/>
              <a:t>Simulation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2A6DF1-CB01-40A0-8419-4D73777DC324}"/>
              </a:ext>
            </a:extLst>
          </p:cNvPr>
          <p:cNvSpPr txBox="1"/>
          <p:nvPr/>
        </p:nvSpPr>
        <p:spPr>
          <a:xfrm>
            <a:off x="47328" y="1202037"/>
            <a:ext cx="1166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17375E"/>
                </a:solidFill>
              </a:rPr>
              <a:t>Simulation of FCFS &amp; MIN Scheduling</a:t>
            </a:r>
            <a:endParaRPr lang="ko-KR" altLang="en-US" b="1" dirty="0">
              <a:solidFill>
                <a:srgbClr val="17375E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C124353-4F68-4C76-B614-243C3472B376}"/>
              </a:ext>
            </a:extLst>
          </p:cNvPr>
          <p:cNvSpPr/>
          <p:nvPr/>
        </p:nvSpPr>
        <p:spPr>
          <a:xfrm>
            <a:off x="1808362" y="1872380"/>
            <a:ext cx="2166563" cy="376935"/>
          </a:xfrm>
          <a:prstGeom prst="roundRect">
            <a:avLst/>
          </a:prstGeom>
          <a:solidFill>
            <a:srgbClr val="133155"/>
          </a:solidFill>
          <a:ln>
            <a:solidFill>
              <a:srgbClr val="133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FCFS Scheduling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01">
            <a:extLst>
              <a:ext uri="{FF2B5EF4-FFF2-40B4-BE49-F238E27FC236}">
                <a16:creationId xmlns:a16="http://schemas.microsoft.com/office/drawing/2014/main" id="{E00CD52E-1701-40D5-AD4D-B29E4EAFD23E}"/>
              </a:ext>
            </a:extLst>
          </p:cNvPr>
          <p:cNvSpPr/>
          <p:nvPr/>
        </p:nvSpPr>
        <p:spPr>
          <a:xfrm>
            <a:off x="6281491" y="2060848"/>
            <a:ext cx="5688632" cy="4680519"/>
          </a:xfrm>
          <a:prstGeom prst="roundRect">
            <a:avLst>
              <a:gd name="adj" fmla="val 79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449E68-1662-4470-AA13-E17BB553F1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4" t="5703" r="17486" b="7297"/>
          <a:stretch/>
        </p:blipFill>
        <p:spPr>
          <a:xfrm>
            <a:off x="6672064" y="2335269"/>
            <a:ext cx="4852800" cy="42068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626F0E-160E-48D6-B34D-B5016D6F5D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4" t="5930" r="19942" b="8108"/>
          <a:stretch/>
        </p:blipFill>
        <p:spPr>
          <a:xfrm>
            <a:off x="546757" y="2070444"/>
            <a:ext cx="4854217" cy="420684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A4A9028-86D4-4633-BCC4-7B959D9FE9AB}"/>
              </a:ext>
            </a:extLst>
          </p:cNvPr>
          <p:cNvSpPr/>
          <p:nvPr/>
        </p:nvSpPr>
        <p:spPr>
          <a:xfrm>
            <a:off x="8042524" y="1872380"/>
            <a:ext cx="2166563" cy="376935"/>
          </a:xfrm>
          <a:prstGeom prst="roundRect">
            <a:avLst/>
          </a:prstGeom>
          <a:solidFill>
            <a:srgbClr val="133155"/>
          </a:solidFill>
          <a:ln>
            <a:solidFill>
              <a:srgbClr val="133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MIN Scheduling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637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오른쪽 화살표 15">
            <a:extLst>
              <a:ext uri="{FF2B5EF4-FFF2-40B4-BE49-F238E27FC236}">
                <a16:creationId xmlns:a16="http://schemas.microsoft.com/office/drawing/2014/main" id="{F2988B08-993F-4F18-8514-35D426F04E16}"/>
              </a:ext>
            </a:extLst>
          </p:cNvPr>
          <p:cNvSpPr/>
          <p:nvPr/>
        </p:nvSpPr>
        <p:spPr>
          <a:xfrm rot="5400000">
            <a:off x="5736498" y="-691108"/>
            <a:ext cx="863019" cy="12097345"/>
          </a:xfrm>
          <a:prstGeom prst="rightArrow">
            <a:avLst>
              <a:gd name="adj1" fmla="val 65803"/>
              <a:gd name="adj2" fmla="val 74371"/>
            </a:avLst>
          </a:prstGeom>
          <a:gradFill flip="none" rotWithShape="1">
            <a:gsLst>
              <a:gs pos="16000">
                <a:srgbClr val="F8FAFC"/>
              </a:gs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101">
            <a:extLst>
              <a:ext uri="{FF2B5EF4-FFF2-40B4-BE49-F238E27FC236}">
                <a16:creationId xmlns:a16="http://schemas.microsoft.com/office/drawing/2014/main" id="{B73D97C7-0FFE-418C-A0AB-8BACC864780C}"/>
              </a:ext>
            </a:extLst>
          </p:cNvPr>
          <p:cNvSpPr/>
          <p:nvPr/>
        </p:nvSpPr>
        <p:spPr>
          <a:xfrm>
            <a:off x="47328" y="1202037"/>
            <a:ext cx="12097344" cy="4099171"/>
          </a:xfrm>
          <a:prstGeom prst="roundRect">
            <a:avLst>
              <a:gd name="adj" fmla="val 79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9F5CB-D80E-48FF-8A15-5750096C125E}"/>
              </a:ext>
            </a:extLst>
          </p:cNvPr>
          <p:cNvSpPr/>
          <p:nvPr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8F1CDC-B3CD-4801-B3F2-A85EF66C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51" y="0"/>
            <a:ext cx="8482337" cy="1038264"/>
          </a:xfrm>
        </p:spPr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2A6DF1-CB01-40A0-8419-4D73777DC324}"/>
              </a:ext>
            </a:extLst>
          </p:cNvPr>
          <p:cNvSpPr txBox="1"/>
          <p:nvPr/>
        </p:nvSpPr>
        <p:spPr>
          <a:xfrm>
            <a:off x="205951" y="1342766"/>
            <a:ext cx="1166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17375E"/>
                </a:solidFill>
              </a:rPr>
              <a:t>Sim-time(timesteps) of FCFS &amp; MIN Scheduling</a:t>
            </a:r>
            <a:endParaRPr lang="ko-KR" altLang="en-US" b="1" dirty="0">
              <a:solidFill>
                <a:srgbClr val="17375E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8C9668-A818-4643-9F4E-C00F803AE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3" r="4348"/>
          <a:stretch/>
        </p:blipFill>
        <p:spPr>
          <a:xfrm>
            <a:off x="7032106" y="1950563"/>
            <a:ext cx="3232282" cy="28181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71639E-CF8C-446E-94BC-9797316896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74"/>
          <a:stretch/>
        </p:blipFill>
        <p:spPr>
          <a:xfrm>
            <a:off x="1775520" y="1987033"/>
            <a:ext cx="3384376" cy="28181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10628C-EC52-47EF-9215-DB2CA18C0EDA}"/>
              </a:ext>
            </a:extLst>
          </p:cNvPr>
          <p:cNvSpPr txBox="1"/>
          <p:nvPr/>
        </p:nvSpPr>
        <p:spPr>
          <a:xfrm>
            <a:off x="2242643" y="4807841"/>
            <a:ext cx="244827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b="1" dirty="0">
                <a:sym typeface="Wingdings" panose="05000000000000000000" pitchFamily="2" charset="2"/>
              </a:rPr>
              <a:t>Sim-times: 1,135 steps</a:t>
            </a:r>
            <a:endParaRPr lang="en-US" altLang="ko-KR" sz="14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6C5382-212D-440B-9D65-38AA068390C8}"/>
              </a:ext>
            </a:extLst>
          </p:cNvPr>
          <p:cNvSpPr txBox="1"/>
          <p:nvPr/>
        </p:nvSpPr>
        <p:spPr>
          <a:xfrm>
            <a:off x="7441649" y="4805175"/>
            <a:ext cx="241319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400" b="1" dirty="0">
                <a:sym typeface="Wingdings" panose="05000000000000000000" pitchFamily="2" charset="2"/>
              </a:rPr>
              <a:t>Sim-times: 1,526 steps</a:t>
            </a:r>
            <a:endParaRPr lang="en-US" altLang="ko-KR" sz="14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5E3F64-C425-4404-882F-970F80490605}"/>
              </a:ext>
            </a:extLst>
          </p:cNvPr>
          <p:cNvSpPr txBox="1"/>
          <p:nvPr/>
        </p:nvSpPr>
        <p:spPr>
          <a:xfrm>
            <a:off x="2909646" y="5805263"/>
            <a:ext cx="6372708" cy="940035"/>
          </a:xfrm>
          <a:prstGeom prst="rect">
            <a:avLst/>
          </a:prstGeom>
          <a:solidFill>
            <a:sysClr val="window" lastClr="FFFFFF"/>
          </a:solidFill>
          <a:ln w="15875">
            <a:solidFill>
              <a:srgbClr val="4F81BD">
                <a:shade val="5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584100" lvl="1" algn="ctr">
              <a:lnSpc>
                <a:spcPct val="120000"/>
              </a:lnSpc>
            </a:pPr>
            <a:r>
              <a:rPr lang="en-US" altLang="ko-KR" sz="1600" b="1" dirty="0">
                <a:sym typeface="Wingdings" panose="05000000000000000000" pitchFamily="2" charset="2"/>
              </a:rPr>
              <a:t>Optimized Rule-based algorithm for LCD Inspection</a:t>
            </a:r>
          </a:p>
          <a:p>
            <a:pPr marL="584100" lvl="1" algn="ctr">
              <a:lnSpc>
                <a:spcPct val="120000"/>
              </a:lnSpc>
            </a:pPr>
            <a:endParaRPr lang="en-US" altLang="ko-KR" sz="1600" b="1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E44242-88EB-4091-B356-10294E6ACA0B}"/>
              </a:ext>
            </a:extLst>
          </p:cNvPr>
          <p:cNvSpPr txBox="1"/>
          <p:nvPr/>
        </p:nvSpPr>
        <p:spPr>
          <a:xfrm>
            <a:off x="4871863" y="6309320"/>
            <a:ext cx="201622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600"/>
              </a:spcAft>
            </a:pPr>
            <a:r>
              <a:rPr lang="en-US" altLang="ko-KR" sz="1600" dirty="0">
                <a:solidFill>
                  <a:srgbClr val="FF0000"/>
                </a:solidFill>
                <a:sym typeface="Wingdings" panose="05000000000000000000" pitchFamily="2" charset="2"/>
              </a:rPr>
              <a:t> FCFS Scheduling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61013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175172</TotalTime>
  <Words>533</Words>
  <Application>Microsoft Office PowerPoint</Application>
  <PresentationFormat>와이드스크린</PresentationFormat>
  <Paragraphs>113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Wingdings</vt:lpstr>
      <vt:lpstr>1_Office 테마</vt:lpstr>
      <vt:lpstr>Control Logic Synthesis for Manufacturing System using  Rule-based algorithm</vt:lpstr>
      <vt:lpstr>Contents</vt:lpstr>
      <vt:lpstr>Introduction</vt:lpstr>
      <vt:lpstr>Introduction</vt:lpstr>
      <vt:lpstr>Rule based algorithm</vt:lpstr>
      <vt:lpstr>Rule based algorithm - Scheduling</vt:lpstr>
      <vt:lpstr>Rule based algorithm - Scheduling</vt:lpstr>
      <vt:lpstr>Simulation</vt:lpstr>
      <vt:lpstr>Results</vt:lpstr>
      <vt:lpstr>Future work</vt:lpstr>
      <vt:lpstr>Thank you for listening 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[애니형]푸른 에코 에너지 템플릿(자동완성형포함)</dc:title>
  <dc:creator>피피티월드(http://www.pptworld.co.kr)</dc:creator>
  <dc:description>본 저작물의 저작권은 피피티월드에 있습니다.
- (주)지커뮤니케이션</dc:description>
  <cp:lastModifiedBy>석주 박</cp:lastModifiedBy>
  <cp:revision>1630</cp:revision>
  <cp:lastPrinted>2019-08-02T05:18:01Z</cp:lastPrinted>
  <dcterms:created xsi:type="dcterms:W3CDTF">2013-02-15T08:00:52Z</dcterms:created>
  <dcterms:modified xsi:type="dcterms:W3CDTF">2024-06-23T06:55:21Z</dcterms:modified>
</cp:coreProperties>
</file>